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62" r:id="rId3"/>
    <p:sldId id="271" r:id="rId4"/>
    <p:sldId id="266" r:id="rId5"/>
    <p:sldId id="270" r:id="rId6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F"/>
    <a:srgbClr val="8EC298"/>
    <a:srgbClr val="E4007F"/>
    <a:srgbClr val="ED9DAC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0"/>
    <p:restoredTop sz="94691"/>
  </p:normalViewPr>
  <p:slideViewPr>
    <p:cSldViewPr snapToGrid="0">
      <p:cViewPr varScale="1">
        <p:scale>
          <a:sx n="108" d="100"/>
          <a:sy n="108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4599775" y="2605870"/>
            <a:ext cx="847835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5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en-US" altLang="ko-KR" sz="5400" b="1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so ~ that</a:t>
            </a:r>
            <a:r>
              <a:rPr lang="ko-KR" altLang="en-US" sz="5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」 구문</a:t>
            </a:r>
            <a:endParaRPr lang="en-US" altLang="ko-Kore-KR" sz="5400" b="1" dirty="0"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34854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66114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568077" y="666114"/>
            <a:ext cx="2032000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66114"/>
            <a:ext cx="1854200" cy="4699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712187"/>
            <a:ext cx="400489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Common English 2 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lang="ko-KR" altLang="en-US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민병천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3732" y="2715861"/>
            <a:ext cx="1511300" cy="736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929900" y="2715861"/>
            <a:ext cx="1511300" cy="736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2523732" y="2699441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1 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4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58417"/>
            <a:ext cx="9631580" cy="132036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so</a:t>
            </a:r>
            <a:r>
              <a:rPr lang="ko-KR" altLang="en-US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＋형용사</a:t>
            </a:r>
            <a:r>
              <a:rPr lang="en-US" altLang="ko-KR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부사＋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that</a:t>
            </a:r>
            <a:r>
              <a:rPr lang="ko-KR" altLang="en-US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</a:t>
            </a:r>
            <a:r>
              <a:rPr lang="ko-KR" altLang="en-US" sz="3000" spc="-150" dirty="0" err="1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주어＋동사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」의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형태로 ‘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매우 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해서 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3000" spc="-150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하다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’의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의미를 나타낸다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ko-Kore-KR" sz="3000" spc="-150" dirty="0"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3D44D7CD-21C6-CCCA-1A9F-CE52C56A5C0C}"/>
              </a:ext>
            </a:extLst>
          </p:cNvPr>
          <p:cNvGrpSpPr/>
          <p:nvPr/>
        </p:nvGrpSpPr>
        <p:grpSpPr>
          <a:xfrm>
            <a:off x="1270480" y="602944"/>
            <a:ext cx="7360975" cy="646331"/>
            <a:chOff x="1270480" y="602944"/>
            <a:chExt cx="7360975" cy="64633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535455" y="602944"/>
              <a:ext cx="60960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「</a:t>
              </a:r>
              <a:r>
                <a:rPr lang="en-US" altLang="ko-KR" sz="3600" spc="-150" dirty="0">
                  <a:latin typeface="Calibri" panose="020F0502020204030204" pitchFamily="34" charset="0"/>
                  <a:ea typeface="나눔고딕" panose="020D0604000000000000" pitchFamily="50" charset="-127"/>
                  <a:cs typeface="Calibri" panose="020F0502020204030204" pitchFamily="34" charset="0"/>
                </a:rPr>
                <a:t>so ~ that</a:t>
              </a:r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」 구문</a:t>
              </a:r>
              <a:endParaRPr lang="ko-Kore-KR" altLang="en-US" sz="32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01CF4434-6845-8DC8-EE42-F70B933B2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0481" y="659273"/>
              <a:ext cx="965200" cy="482600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C87C023A-5213-0293-D4F8-ADC3DBEF8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70255" y="659273"/>
              <a:ext cx="965200" cy="4826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33A994-49D1-9D0D-C597-2CE117762B3A}"/>
                </a:ext>
              </a:extLst>
            </p:cNvPr>
            <p:cNvSpPr txBox="1"/>
            <p:nvPr/>
          </p:nvSpPr>
          <p:spPr>
            <a:xfrm>
              <a:off x="1270480" y="638963"/>
              <a:ext cx="126497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800" spc="-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Point 1</a:t>
              </a:r>
              <a:endParaRPr lang="en-US" altLang="ko-Kore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endParaRP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5796" y="2007025"/>
            <a:ext cx="101600" cy="101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7D61F1-100B-9EA7-64F0-E9EDE53C074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584BC6-A39C-35DB-DBA1-E97AB8850828}"/>
              </a:ext>
            </a:extLst>
          </p:cNvPr>
          <p:cNvSpPr txBox="1"/>
          <p:nvPr/>
        </p:nvSpPr>
        <p:spPr>
          <a:xfrm>
            <a:off x="1471240" y="3222963"/>
            <a:ext cx="9631580" cy="204055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so</a:t>
            </a:r>
            <a:r>
              <a:rPr lang="ko-KR" altLang="en-US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＋형용사＋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that</a:t>
            </a:r>
            <a:r>
              <a:rPr lang="ko-KR" altLang="en-US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＋주어＋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cannot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」은 ‘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너무 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해서 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수 없다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’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‘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하기엔 너무 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3000" spc="-150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하다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’의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의미로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too</a:t>
            </a:r>
            <a:r>
              <a:rPr lang="ko-KR" altLang="en-US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＋형용사＋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to-v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」로 바꿔 쓸 수 있다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ko-Kore-KR" sz="30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CB1476BB-A29F-512A-09AC-FBE02C1796AE}"/>
              </a:ext>
            </a:extLst>
          </p:cNvPr>
          <p:cNvGrpSpPr/>
          <p:nvPr/>
        </p:nvGrpSpPr>
        <p:grpSpPr>
          <a:xfrm>
            <a:off x="1050676" y="3417563"/>
            <a:ext cx="411138" cy="461665"/>
            <a:chOff x="1032115" y="3974210"/>
            <a:chExt cx="420755" cy="461665"/>
          </a:xfrm>
        </p:grpSpPr>
        <p:sp>
          <p:nvSpPr>
            <p:cNvPr id="16" name="직사각형 15"/>
            <p:cNvSpPr/>
            <p:nvPr/>
          </p:nvSpPr>
          <p:spPr>
            <a:xfrm>
              <a:off x="1032115" y="3974210"/>
              <a:ext cx="42075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+</a:t>
              </a:r>
              <a:endParaRPr lang="ko-KR" altLang="en-US" sz="2400" b="1" dirty="0"/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AF853B76-1666-3CE9-A51D-6650C4AF28DB}"/>
                </a:ext>
              </a:extLst>
            </p:cNvPr>
            <p:cNvSpPr/>
            <p:nvPr/>
          </p:nvSpPr>
          <p:spPr>
            <a:xfrm>
              <a:off x="1089179" y="4062308"/>
              <a:ext cx="288217" cy="28821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39580C57-60D0-DEC3-5E9A-925F90C383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571333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store was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so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crowded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that 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we could not move freely.</a:t>
            </a:r>
            <a:endParaRPr lang="en-US" altLang="ko-Kore-KR" sz="3200" spc="-150" dirty="0"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1870349"/>
            <a:ext cx="101600" cy="101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081A23-54D7-1F88-D529-2B67353BA6B6}"/>
              </a:ext>
            </a:extLst>
          </p:cNvPr>
          <p:cNvSpPr txBox="1"/>
          <p:nvPr/>
        </p:nvSpPr>
        <p:spPr>
          <a:xfrm>
            <a:off x="1509935" y="3054213"/>
            <a:ext cx="9631580" cy="11079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Owls fly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so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silently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that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their prey do not hear them coming.</a:t>
            </a:r>
            <a:endParaRPr lang="en-US" altLang="ko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644AB2B-4333-25BD-51EE-B80EA838C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3353229"/>
            <a:ext cx="101600" cy="101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EA6670-0A19-C602-CFA8-852A95CB02A7}"/>
              </a:ext>
            </a:extLst>
          </p:cNvPr>
          <p:cNvSpPr txBox="1"/>
          <p:nvPr/>
        </p:nvSpPr>
        <p:spPr>
          <a:xfrm>
            <a:off x="1509935" y="4551606"/>
            <a:ext cx="9415332" cy="11079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T-shirt was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so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plain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that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the designer added more color to it.</a:t>
            </a:r>
            <a:endParaRPr lang="en-US" altLang="ko-Kore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0D79C4B5-92B4-B555-D0DC-3EA42CEFE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4850622"/>
            <a:ext cx="101600" cy="101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49A24F-65B4-DB2D-91CA-71BBC810B0FD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6255BC6-AE42-6457-CEF0-9A125D1270E6}"/>
              </a:ext>
            </a:extLst>
          </p:cNvPr>
          <p:cNvGrpSpPr/>
          <p:nvPr/>
        </p:nvGrpSpPr>
        <p:grpSpPr>
          <a:xfrm>
            <a:off x="1255967" y="673784"/>
            <a:ext cx="1264975" cy="482600"/>
            <a:chOff x="2983165" y="891498"/>
            <a:chExt cx="1264975" cy="482600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F6A546E6-9915-7293-C7E9-3F34790C9F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3166" y="891498"/>
              <a:ext cx="965200" cy="482600"/>
            </a:xfrm>
            <a:prstGeom prst="rect">
              <a:avLst/>
            </a:prstGeom>
          </p:spPr>
        </p:pic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F83C84C7-848A-6F25-B24D-39E16BC00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282940" y="891498"/>
              <a:ext cx="965200" cy="4826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4C7781F-B76E-3263-6958-2E7E68AF3419}"/>
                </a:ext>
              </a:extLst>
            </p:cNvPr>
            <p:cNvSpPr txBox="1"/>
            <p:nvPr/>
          </p:nvSpPr>
          <p:spPr>
            <a:xfrm>
              <a:off x="2983165" y="894271"/>
              <a:ext cx="1264975" cy="4770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ko-KR" altLang="en-US" sz="2500" b="1" spc="-100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예문</a:t>
              </a:r>
              <a:endParaRPr lang="en-US" altLang="ko-Kore-KR" sz="250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8579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243493" cy="155119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Nicole was such confused that she did not know what to say.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8383148" cy="522050"/>
            <a:chOff x="1262013" y="870287"/>
            <a:chExt cx="8383148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8" y="894438"/>
              <a:ext cx="68099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문장에서 어법상 틀린 부분을 찾아 바르게 </a:t>
              </a:r>
              <a:r>
                <a:rPr lang="ko-KR" altLang="en-US" sz="2400" b="1" spc="-150" dirty="0" err="1">
                  <a:latin typeface="나눔고딕" panose="020D0604000000000000" pitchFamily="50" charset="-127"/>
                  <a:ea typeface="나눔고딕" panose="020D0604000000000000" pitchFamily="50" charset="-127"/>
                </a:rPr>
                <a:t>고치시오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3637886" y="2411434"/>
            <a:ext cx="6425759" cy="6395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2800" dirty="0">
                <a:solidFill>
                  <a:srgbClr val="E4007F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such → so</a:t>
            </a:r>
            <a:endParaRPr lang="en-US" altLang="ko-Kore-KR" sz="2800" dirty="0">
              <a:solidFill>
                <a:srgbClr val="E4007F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631580" cy="70352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tea was so hot which I almost burned my tongue.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5053449" y="4664217"/>
            <a:ext cx="44862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ore-KR" sz="2800" dirty="0">
                <a:solidFill>
                  <a:srgbClr val="E500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which → that</a:t>
            </a:r>
            <a:endParaRPr lang="en-US" altLang="ko-Kore-KR" sz="2800" dirty="0">
              <a:solidFill>
                <a:srgbClr val="E5007F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cxnSp>
        <p:nvCxnSpPr>
          <p:cNvPr id="19" name="직선 연결선[R] 6">
            <a:extLst>
              <a:ext uri="{FF2B5EF4-FFF2-40B4-BE49-F238E27FC236}">
                <a16:creationId xmlns:a16="http://schemas.microsoft.com/office/drawing/2014/main" id="{D488619F-2C94-3488-18A0-A487C8FD7607}"/>
              </a:ext>
            </a:extLst>
          </p:cNvPr>
          <p:cNvCxnSpPr>
            <a:cxnSpLocks/>
          </p:cNvCxnSpPr>
          <p:nvPr/>
        </p:nvCxnSpPr>
        <p:spPr>
          <a:xfrm flipV="1">
            <a:off x="5515145" y="1080832"/>
            <a:ext cx="50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BABD74BA-89FC-7AA0-4B8B-B81F6141A71C}"/>
              </a:ext>
            </a:extLst>
          </p:cNvPr>
          <p:cNvCxnSpPr>
            <a:cxnSpLocks/>
          </p:cNvCxnSpPr>
          <p:nvPr/>
        </p:nvCxnSpPr>
        <p:spPr>
          <a:xfrm>
            <a:off x="3637886" y="2061839"/>
            <a:ext cx="889726" cy="0"/>
          </a:xfrm>
          <a:prstGeom prst="line">
            <a:avLst/>
          </a:prstGeom>
          <a:ln w="28575">
            <a:solidFill>
              <a:srgbClr val="E4007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BABD74BA-89FC-7AA0-4B8B-B81F6141A71C}"/>
              </a:ext>
            </a:extLst>
          </p:cNvPr>
          <p:cNvCxnSpPr>
            <a:cxnSpLocks/>
          </p:cNvCxnSpPr>
          <p:nvPr/>
        </p:nvCxnSpPr>
        <p:spPr>
          <a:xfrm>
            <a:off x="5006158" y="4245746"/>
            <a:ext cx="1072086" cy="0"/>
          </a:xfrm>
          <a:prstGeom prst="line">
            <a:avLst/>
          </a:prstGeom>
          <a:ln w="28575">
            <a:solidFill>
              <a:srgbClr val="E4007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837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631580" cy="1479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He was very busy that he couldn’t attend Josh’s graduation. 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그룹 8">
            <a:extLst>
              <a:ext uri="{FF2B5EF4-FFF2-40B4-BE49-F238E27FC236}">
                <a16:creationId xmlns:a16="http://schemas.microsoft.com/office/drawing/2014/main" id="{05EC14D0-39CE-FA5D-ADFA-F64FA25F47B6}"/>
              </a:ext>
            </a:extLst>
          </p:cNvPr>
          <p:cNvGrpSpPr/>
          <p:nvPr/>
        </p:nvGrpSpPr>
        <p:grpSpPr>
          <a:xfrm>
            <a:off x="1262013" y="623544"/>
            <a:ext cx="1473952" cy="522050"/>
            <a:chOff x="1262013" y="870287"/>
            <a:chExt cx="1473952" cy="522050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39BE69E3-4121-51AC-DB64-449AA0515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2013" y="891497"/>
              <a:ext cx="1143000" cy="500840"/>
            </a:xfrm>
            <a:prstGeom prst="rect">
              <a:avLst/>
            </a:prstGeom>
          </p:spPr>
        </p:pic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EE2197A9-22F0-A0F1-797E-1B0A950BF6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92965" y="891497"/>
              <a:ext cx="1143000" cy="50083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33A994-49D1-9D0D-C597-2CE117762B3A}"/>
                </a:ext>
              </a:extLst>
            </p:cNvPr>
            <p:cNvSpPr txBox="1"/>
            <p:nvPr/>
          </p:nvSpPr>
          <p:spPr>
            <a:xfrm>
              <a:off x="1262013" y="870287"/>
              <a:ext cx="1473952" cy="4770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ko-KR" altLang="en-US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연습문제</a:t>
              </a:r>
              <a:endParaRPr lang="en-US" altLang="ko-Kore-KR" sz="250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3866486" y="2415666"/>
            <a:ext cx="6425759" cy="6395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2800" dirty="0">
                <a:solidFill>
                  <a:srgbClr val="E4007F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very → so</a:t>
            </a:r>
            <a:endParaRPr lang="en-US" altLang="ko-Kore-KR" sz="2800" dirty="0">
              <a:solidFill>
                <a:srgbClr val="E4007F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217117" cy="155119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book was too long that it took her a month to finish it.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4191802" y="4700215"/>
            <a:ext cx="83933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ore-KR" sz="2800" dirty="0">
                <a:solidFill>
                  <a:srgbClr val="E500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too → so</a:t>
            </a:r>
            <a:endParaRPr lang="en-US" altLang="ko-Kore-KR" sz="2800" dirty="0">
              <a:solidFill>
                <a:srgbClr val="E5007F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  <a:endParaRPr lang="en-US" altLang="ko-Kore-KR" sz="2400" b="1" dirty="0">
              <a:solidFill>
                <a:srgbClr val="ACD5B3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835228" y="647695"/>
            <a:ext cx="68099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다음 문장에서 어법상 틀린 부분을 찾아 바르게 </a:t>
            </a:r>
            <a:r>
              <a:rPr lang="ko-KR" altLang="en-US" sz="2400" b="1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고치시오</a:t>
            </a:r>
            <a:r>
              <a:rPr lang="en-US" altLang="ko-KR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sz="2400" b="1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1" name="직선 연결선[R] 6">
            <a:extLst>
              <a:ext uri="{FF2B5EF4-FFF2-40B4-BE49-F238E27FC236}">
                <a16:creationId xmlns:a16="http://schemas.microsoft.com/office/drawing/2014/main" id="{D488619F-2C94-3488-18A0-A487C8FD7607}"/>
              </a:ext>
            </a:extLst>
          </p:cNvPr>
          <p:cNvCxnSpPr>
            <a:cxnSpLocks/>
          </p:cNvCxnSpPr>
          <p:nvPr/>
        </p:nvCxnSpPr>
        <p:spPr>
          <a:xfrm flipV="1">
            <a:off x="5550657" y="1080832"/>
            <a:ext cx="50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BABD74BA-89FC-7AA0-4B8B-B81F6141A71C}"/>
              </a:ext>
            </a:extLst>
          </p:cNvPr>
          <p:cNvCxnSpPr>
            <a:cxnSpLocks/>
          </p:cNvCxnSpPr>
          <p:nvPr/>
        </p:nvCxnSpPr>
        <p:spPr>
          <a:xfrm>
            <a:off x="3059837" y="2061838"/>
            <a:ext cx="806649" cy="0"/>
          </a:xfrm>
          <a:prstGeom prst="line">
            <a:avLst/>
          </a:prstGeom>
          <a:ln w="28575">
            <a:solidFill>
              <a:srgbClr val="E4007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BABD74BA-89FC-7AA0-4B8B-B81F6141A71C}"/>
              </a:ext>
            </a:extLst>
          </p:cNvPr>
          <p:cNvCxnSpPr>
            <a:cxnSpLocks/>
          </p:cNvCxnSpPr>
          <p:nvPr/>
        </p:nvCxnSpPr>
        <p:spPr>
          <a:xfrm>
            <a:off x="4191802" y="4254624"/>
            <a:ext cx="637650" cy="0"/>
          </a:xfrm>
          <a:prstGeom prst="line">
            <a:avLst/>
          </a:prstGeom>
          <a:ln w="28575">
            <a:solidFill>
              <a:srgbClr val="E4007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246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</TotalTime>
  <Words>232</Words>
  <Application>Microsoft Office PowerPoint</Application>
  <PresentationFormat>와이드스크린</PresentationFormat>
  <Paragraphs>33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박효빈</cp:lastModifiedBy>
  <cp:revision>33</cp:revision>
  <dcterms:created xsi:type="dcterms:W3CDTF">2024-07-02T00:56:12Z</dcterms:created>
  <dcterms:modified xsi:type="dcterms:W3CDTF">2024-09-04T00:48:51Z</dcterms:modified>
</cp:coreProperties>
</file>